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96" r:id="rId4"/>
    <p:sldId id="283" r:id="rId5"/>
    <p:sldId id="299" r:id="rId6"/>
    <p:sldId id="285" r:id="rId7"/>
    <p:sldId id="287" r:id="rId8"/>
    <p:sldId id="289" r:id="rId9"/>
    <p:sldId id="290" r:id="rId10"/>
    <p:sldId id="291" r:id="rId11"/>
    <p:sldId id="292" r:id="rId12"/>
    <p:sldId id="293" r:id="rId13"/>
    <p:sldId id="295" r:id="rId14"/>
    <p:sldId id="298" r:id="rId15"/>
    <p:sldId id="297" r:id="rId16"/>
    <p:sldId id="26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FAD83"/>
    <a:srgbClr val="C3C0FF"/>
    <a:srgbClr val="4834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39" autoAdjust="0"/>
    <p:restoredTop sz="95638" autoAdjust="0"/>
  </p:normalViewPr>
  <p:slideViewPr>
    <p:cSldViewPr snapToGrid="0">
      <p:cViewPr varScale="1">
        <p:scale>
          <a:sx n="106" d="100"/>
          <a:sy n="106" d="100"/>
        </p:scale>
        <p:origin x="113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620F-F3FC-4B84-B57F-DD5B917861FF}" type="datetimeFigureOut">
              <a:rPr lang="es-CO" smtClean="0"/>
              <a:t>29/07/2024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67DCF-CF4E-46FB-80B8-256E9D09B8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968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EE22-5E1A-6AD9-055C-D59348610A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CA0ABF-5A7C-D4ED-DB8E-5C5E4C0E9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FF39B0BE-31B9-0EBE-511D-B393E7C22DED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5" name="Imagen 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BD288AC-E70A-BFA4-BB0E-4DCF9878D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0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50D80-E6B8-2D01-4DBE-EEDF53640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0C9A2B-02A3-8409-B05A-ED2F024BAD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90BC3-F114-6FFF-D3B5-96750FDD0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96602-7FC2-C8C2-B652-A1A8D1DC7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5FC7A-7DD2-520D-0F25-DA00DB137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7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2AB5E2-B8A0-7DC4-5805-CFEA4DFC87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7660E5-4C30-2E87-3338-DCFE077BB8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F05E8-6CB1-BCA5-B60E-7845D1D84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CD74B-273F-FDD4-0255-8FD96EB86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DF1EE-833F-6FB8-D8FD-5CD2F0047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735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AEA0A-C688-968F-717B-3CEFE5C23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3595-EBA1-28F6-8635-6CFEEE67C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017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E6907-E3C4-C4B5-3A86-220B095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9B1FBA-4E7E-3C1C-F97C-4EBC95B24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706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501FB-305A-6060-825E-ACC4AA75F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AA3A0-1203-3DFF-38F1-C64B38AAA7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E83FD-0787-DB25-EF1D-0FEDD16998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608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4C68A-D3D8-CCB7-5CEA-D378CE60A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74968-6700-F958-4DF8-6EFBDA5047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F3BC78-1A50-6410-EE5C-1E3D331486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BCDB94-8D42-233C-9235-2F11686B0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D33A0E-F989-F079-9557-64768F901C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8988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F6112-01F3-E0CB-49B9-84F5AE65A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682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891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44836-5F2B-7759-DA82-138552ED2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8B912-89A4-922E-5613-FA016A598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C13A50-E93D-6BCC-9402-7FEDA5C3D1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E6E63-0949-58E5-EC3E-EFD397469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40683-8A8A-4211-18AD-32FFC5F74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4D950B-880B-D39F-C03B-ED6D2159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47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5E4AB-D11D-8869-4572-598C089E6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F11C49-93D1-4FA9-E64D-F4A078BE7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6F96D-A393-518A-0F12-F07304BB6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09AAE4-5378-4AC9-2C62-546B192D2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9C1B52-6936-613E-72B6-9026B2D04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874B5-72CA-39AC-275B-DA33E52F0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61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505419-B720-D6C5-9C2D-B66E93999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4D7C2F-8956-8186-0270-E5722CF66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93FF6-B8DC-8B05-74E5-7199547FF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98A892-4C40-4C8F-B202-732F0A89057A}" type="datetimeFigureOut">
              <a:rPr lang="en-US" smtClean="0"/>
              <a:t>7/29/2024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A705C-A1CF-BCD4-F465-2F7E0839F7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D1DB3-4EFE-B22A-7B05-127804A6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CE7AD32-81E3-B362-8E89-8F923FC5D7E3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7" name="Imagen 6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A8E3AC7-E99C-9926-746F-30102DE0C05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19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mailto:cristian.zuluaga@nrc.no" TargetMode="External"/><Relationship Id="rId3" Type="http://schemas.openxmlformats.org/officeDocument/2006/relationships/hyperlink" Target="mailto:luacuna@mineducacion.gov.co" TargetMode="External"/><Relationship Id="rId7" Type="http://schemas.openxmlformats.org/officeDocument/2006/relationships/hyperlink" Target="mailto:nancy.ortiz@nrc.no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maria.trujillo@nrc.no" TargetMode="External"/><Relationship Id="rId5" Type="http://schemas.openxmlformats.org/officeDocument/2006/relationships/hyperlink" Target="mailto:jorge.ramirez@nrc.no" TargetMode="External"/><Relationship Id="rId4" Type="http://schemas.openxmlformats.org/officeDocument/2006/relationships/hyperlink" Target="mailto:lorena.becerra@nrc.no" TargetMode="External"/><Relationship Id="rId9" Type="http://schemas.openxmlformats.org/officeDocument/2006/relationships/hyperlink" Target="mailto:maicol.nieto@nrc.no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37.png"/><Relationship Id="rId7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38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22.sv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svg"/><Relationship Id="rId20" Type="http://schemas.openxmlformats.org/officeDocument/2006/relationships/image" Target="../media/image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19" Type="http://schemas.openxmlformats.org/officeDocument/2006/relationships/image" Target="../media/image23.pn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Relationship Id="rId22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emf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7.png"/><Relationship Id="rId7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4BF03D2-4996-E587-963C-C4C81EA122AB}"/>
              </a:ext>
            </a:extLst>
          </p:cNvPr>
          <p:cNvSpPr/>
          <p:nvPr/>
        </p:nvSpPr>
        <p:spPr>
          <a:xfrm>
            <a:off x="2711302" y="3886200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F7BF7A-0CBF-DADD-2A2C-134EA077A47A}"/>
              </a:ext>
            </a:extLst>
          </p:cNvPr>
          <p:cNvSpPr txBox="1"/>
          <p:nvPr/>
        </p:nvSpPr>
        <p:spPr>
          <a:xfrm>
            <a:off x="2711301" y="2360428"/>
            <a:ext cx="56990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spc="-300" dirty="0"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4400" b="1" spc="-300" dirty="0">
                <a:latin typeface="Century Schoolbook" panose="02040604050505020304" pitchFamily="18" charset="0"/>
              </a:rPr>
              <a:t>que restaure la</a:t>
            </a:r>
            <a:endParaRPr lang="en-US" sz="4400" b="1" spc="-3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F64AEC-F985-F061-6688-D1F7766C9C49}"/>
              </a:ext>
            </a:extLst>
          </p:cNvPr>
          <p:cNvSpPr txBox="1"/>
          <p:nvPr/>
        </p:nvSpPr>
        <p:spPr>
          <a:xfrm>
            <a:off x="2711301" y="3865786"/>
            <a:ext cx="6549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dignidad humana</a:t>
            </a:r>
            <a:endParaRPr lang="en-US" sz="5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9A18BA8-829B-E5C3-3743-C1AED5C440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69979" y="487109"/>
            <a:ext cx="1652042" cy="111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529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527460" y="2763259"/>
            <a:ext cx="5699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¡Necesitamos de tu apoyo para hacerlo realidad!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809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25821" y="5577790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30">
            <a:extLst>
              <a:ext uri="{FF2B5EF4-FFF2-40B4-BE49-F238E27FC236}">
                <a16:creationId xmlns:a16="http://schemas.microsoft.com/office/drawing/2014/main" id="{9AC88D6D-9108-B9BF-6871-75655D1D6F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7518" y="2316341"/>
            <a:ext cx="1229591" cy="1091045"/>
          </a:xfrm>
          <a:prstGeom prst="rect">
            <a:avLst/>
          </a:prstGeom>
        </p:spPr>
      </p:pic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1400" b="1" kern="1200" dirty="0">
                <a:latin typeface="Helvetica" pitchFamily="2" charset="0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3649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Secretarías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Educación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419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Habilitar la oferta educativa de tu SED o SEM (donde se requiera)</a:t>
            </a:r>
            <a:endParaRPr kumimoji="0" lang="es-CO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152639" y="523295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514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Garantizar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calidad y veracidad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información en el SIMAT.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Acompañar a las IE en los procesos técnicos para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vinculación de los MEF al PEI (Cobertura con apoyo de Inspección y Vigilancia).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5753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Emitir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resolución de autorización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para la atención de CLEI en las IE.</a:t>
            </a:r>
          </a:p>
          <a:p>
            <a:pPr algn="just"/>
            <a:endParaRPr lang="es-MX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907432" y="4015874"/>
            <a:ext cx="7103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Reportar la información de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matrícula en el sistema de información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correspondiente  (seguimientos y auditorías). Gestión documental organizado en las IE. </a:t>
            </a:r>
          </a:p>
          <a:p>
            <a:pPr algn="just"/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5865" y="420689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8" name="CuadroTexto 15">
            <a:extLst>
              <a:ext uri="{FF2B5EF4-FFF2-40B4-BE49-F238E27FC236}">
                <a16:creationId xmlns:a16="http://schemas.microsoft.com/office/drawing/2014/main" id="{83E1C95C-8841-E16B-66FE-F0CB25153B68}"/>
              </a:ext>
            </a:extLst>
          </p:cNvPr>
          <p:cNvSpPr txBox="1"/>
          <p:nvPr/>
        </p:nvSpPr>
        <p:spPr>
          <a:xfrm>
            <a:off x="3927401" y="4684402"/>
            <a:ext cx="481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Acordar los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espacios de reunión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el NRC.</a:t>
            </a:r>
          </a:p>
        </p:txBody>
      </p:sp>
      <p:sp>
        <p:nvSpPr>
          <p:cNvPr id="29" name="Rectángulo 6">
            <a:extLst>
              <a:ext uri="{FF2B5EF4-FFF2-40B4-BE49-F238E27FC236}">
                <a16:creationId xmlns:a16="http://schemas.microsoft.com/office/drawing/2014/main" id="{3DA79AB0-4B49-4A9A-BEF1-28A3B76F4D3C}"/>
              </a:ext>
            </a:extLst>
          </p:cNvPr>
          <p:cNvSpPr/>
          <p:nvPr/>
        </p:nvSpPr>
        <p:spPr>
          <a:xfrm rot="5400000">
            <a:off x="3595833" y="4875426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0" name="CuadroTexto 15">
            <a:extLst>
              <a:ext uri="{FF2B5EF4-FFF2-40B4-BE49-F238E27FC236}">
                <a16:creationId xmlns:a16="http://schemas.microsoft.com/office/drawing/2014/main" id="{4F7F761D-265F-3273-9150-BED2EC7857E9}"/>
              </a:ext>
            </a:extLst>
          </p:cNvPr>
          <p:cNvSpPr txBox="1"/>
          <p:nvPr/>
        </p:nvSpPr>
        <p:spPr>
          <a:xfrm>
            <a:off x="3927401" y="5304216"/>
            <a:ext cx="7083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Implementación propia de las IE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su modalidad de atención para jóvenes en extra edad y adultos “CLEI”.</a:t>
            </a:r>
          </a:p>
        </p:txBody>
      </p:sp>
      <p:sp>
        <p:nvSpPr>
          <p:cNvPr id="31" name="Rectángulo 6">
            <a:extLst>
              <a:ext uri="{FF2B5EF4-FFF2-40B4-BE49-F238E27FC236}">
                <a16:creationId xmlns:a16="http://schemas.microsoft.com/office/drawing/2014/main" id="{2E1532A7-5A21-596E-02D1-539B9172F2C3}"/>
              </a:ext>
            </a:extLst>
          </p:cNvPr>
          <p:cNvSpPr/>
          <p:nvPr/>
        </p:nvSpPr>
        <p:spPr>
          <a:xfrm rot="5400000">
            <a:off x="3595833" y="549524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5020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Apoyar </a:t>
            </a:r>
            <a:r>
              <a:rPr lang="es-MX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proceso de gestión </a:t>
            </a:r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cobertura educativa en cada IE.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24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910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Establecimientos</a:t>
            </a:r>
            <a:r>
              <a:rPr lang="fr-FR" sz="2400" b="1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Educativos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Realizar procesos de registro en el SIMAT</a:t>
            </a: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334733" y="5017540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6957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Garantizar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la calidad y veracidad de la </a:t>
            </a: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información en el SIMAT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(matrícula,  estudiantes aprobados y no aprobados). 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Certificar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 los jóvenes y adultos del ciclo II al VI (soporte de boletines académicos y del seguimiento en general).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7103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Mantener contacto con docentes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que implementan el proceso para verificar los aspectos de atención y acuerdos en relación con tiempos, jornada de trabajo y disposición de la infraestructura.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870250" y="4304424"/>
            <a:ext cx="7103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Apoyar la articulación de la implementación directa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con el Proyecto Educativo Institucional (PEI), la estructura curricular y el Sistema de evaluación institucional estudiantil (SIEE) de la IE, con el fin de lograr una articulación permanente y la calidad del proceso educativo.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7668" y="455772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68128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Habilitar la oferta educativa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en la modalidad propia de educación para jóvenes y adultos.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Graphic 68">
            <a:extLst>
              <a:ext uri="{FF2B5EF4-FFF2-40B4-BE49-F238E27FC236}">
                <a16:creationId xmlns:a16="http://schemas.microsoft.com/office/drawing/2014/main" id="{35470847-F246-2184-6913-1736483F5F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3312" y="2378576"/>
            <a:ext cx="1030163" cy="107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021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918625" y="2162228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¡Espacio de preguntas y acuerdos!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7" name="Graphic 30">
            <a:extLst>
              <a:ext uri="{FF2B5EF4-FFF2-40B4-BE49-F238E27FC236}">
                <a16:creationId xmlns:a16="http://schemas.microsoft.com/office/drawing/2014/main" id="{E6B4ACFF-3ED5-E7D6-9845-375C04FB8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38457" y="2163533"/>
            <a:ext cx="824735" cy="964519"/>
          </a:xfrm>
          <a:prstGeom prst="rect">
            <a:avLst/>
          </a:prstGeom>
        </p:spPr>
      </p:pic>
      <p:pic>
        <p:nvPicPr>
          <p:cNvPr id="8" name="Graphic 41">
            <a:extLst>
              <a:ext uri="{FF2B5EF4-FFF2-40B4-BE49-F238E27FC236}">
                <a16:creationId xmlns:a16="http://schemas.microsoft.com/office/drawing/2014/main" id="{C447614F-A086-E8F0-D01A-DF03C34198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66713" y="2069435"/>
            <a:ext cx="1133462" cy="115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84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12E24978-6C4A-D6A4-61C1-C149C055647A}"/>
              </a:ext>
            </a:extLst>
          </p:cNvPr>
          <p:cNvSpPr txBox="1"/>
          <p:nvPr/>
        </p:nvSpPr>
        <p:spPr>
          <a:xfrm>
            <a:off x="2396111" y="3392597"/>
            <a:ext cx="8075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 MEN Subdirección de Permanencia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Luis Eduardo Acuña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luacuna@mineducacion.gov.co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CC39B091-051A-7174-1869-41EB5C0E31FB}"/>
              </a:ext>
            </a:extLst>
          </p:cNvPr>
          <p:cNvSpPr txBox="1"/>
          <p:nvPr/>
        </p:nvSpPr>
        <p:spPr>
          <a:xfrm>
            <a:off x="2385225" y="460904"/>
            <a:ext cx="82392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Responsables NRC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Lorena  Becerra  - Gerente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lorena.becerra@nrc.no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Jorge Ramírez  - Coordinador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jorge.ramirez@nrc.no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Maria del Pilar Trujillo - Gerente  Educación Área 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maria.trujillo@nrc.no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Nancy Ortiz – Coordinadora Educación Área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nancy.ortiz@nrc.no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Cristian Zuluaga  - Coordinador de Educación Área Centro URR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cristian.zuluaga@nrc.no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Maicol Gerardo Nieto García-  Gerente  de Proyectos Educación  Oficina País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aicol.nieto@nrc.no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61D385A1-2107-9BB1-6989-A16071BDE9A2}"/>
              </a:ext>
            </a:extLst>
          </p:cNvPr>
          <p:cNvSpPr/>
          <p:nvPr/>
        </p:nvSpPr>
        <p:spPr>
          <a:xfrm>
            <a:off x="3516575" y="4498045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E5232039-13D9-FBAC-8E6C-86CD3909DEA8}"/>
              </a:ext>
            </a:extLst>
          </p:cNvPr>
          <p:cNvSpPr txBox="1"/>
          <p:nvPr/>
        </p:nvSpPr>
        <p:spPr>
          <a:xfrm>
            <a:off x="3516574" y="447763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310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8365137-2513-116B-DB36-68A7A6C0F1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307" b="40028"/>
          <a:stretch/>
        </p:blipFill>
        <p:spPr>
          <a:xfrm>
            <a:off x="708899" y="1495752"/>
            <a:ext cx="5491072" cy="3209039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8E340AB0-3E90-A3DA-A9F9-C92E02C33513}"/>
              </a:ext>
            </a:extLst>
          </p:cNvPr>
          <p:cNvSpPr txBox="1"/>
          <p:nvPr/>
        </p:nvSpPr>
        <p:spPr>
          <a:xfrm>
            <a:off x="7085822" y="2284794"/>
            <a:ext cx="4617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Canales de  FUCEPAZ para gestión y retroalimentación a participantes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2400" b="1" spc="-3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arandofucepaz@gmail.com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665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79682DA-A2D3-1394-6433-4723751FC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2651" y="3772245"/>
            <a:ext cx="5926695" cy="66358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F3AC75E-9E08-F8BE-1AFE-9FCA93E630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65279" y="4779072"/>
            <a:ext cx="5061437" cy="78719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19E6108-1B0D-4DC7-4647-DCE2534551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57632" y="2166943"/>
            <a:ext cx="1876737" cy="12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6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que restaure la dignidad humana</a:t>
            </a:r>
            <a:endParaRPr lang="en-US" sz="1600" b="1" spc="-150" dirty="0">
              <a:solidFill>
                <a:schemeClr val="tx1">
                  <a:lumMod val="50000"/>
                  <a:lumOff val="50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494802" y="2621760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spc="-300" dirty="0">
                <a:latin typeface="Century Schoolbook" panose="02040604050505020304" pitchFamily="18" charset="0"/>
              </a:rPr>
              <a:t>Arando la Educación, atención a población joven, adulta y personas mayores en proceso de reincorporación y comunidad aledaña.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  <a:latin typeface="Helvetica" pitchFamily="2" charset="0"/>
              </a:rPr>
              <a:t>Convenio de Cooperación CO1.PCCNTR.6349528 MEN – NRC 2024</a:t>
            </a:r>
            <a:endParaRPr lang="en-US" sz="2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68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189836" y="789747"/>
            <a:ext cx="6709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2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Agenda reuniones inicio con SE e IE</a:t>
            </a:r>
            <a:endParaRPr kumimoji="0" lang="es-CO" sz="32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1EDF6F64-EA08-5D40-FC2D-20B29389BC17}"/>
              </a:ext>
            </a:extLst>
          </p:cNvPr>
          <p:cNvSpPr txBox="1"/>
          <p:nvPr/>
        </p:nvSpPr>
        <p:spPr>
          <a:xfrm>
            <a:off x="3360852" y="247383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1. </a:t>
            </a:r>
            <a:r>
              <a:rPr lang="es-ES" sz="2400" dirty="0">
                <a:latin typeface="Century Schoolbook" panose="02040604050505020304" pitchFamily="18" charset="0"/>
              </a:rPr>
              <a:t>Saludo MEN NRC, presentación de participantes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EC1CA662-EE01-F5FF-3FA1-A242A13CAEE8}"/>
              </a:ext>
            </a:extLst>
          </p:cNvPr>
          <p:cNvSpPr txBox="1"/>
          <p:nvPr/>
        </p:nvSpPr>
        <p:spPr>
          <a:xfrm>
            <a:off x="3360852" y="303326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2. </a:t>
            </a:r>
            <a:r>
              <a:rPr lang="es-ES" sz="2400" dirty="0">
                <a:latin typeface="Century Schoolbook" panose="02040604050505020304" pitchFamily="18" charset="0"/>
              </a:rPr>
              <a:t>Resultados fase anterior</a:t>
            </a:r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 </a:t>
            </a:r>
            <a:r>
              <a:rPr lang="es-ES" sz="2400" dirty="0">
                <a:latin typeface="Century Schoolbook" panose="02040604050505020304" pitchFamily="18" charset="0"/>
              </a:rPr>
              <a:t>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C8758EA-D5B3-197A-CF22-6A791C1544BF}"/>
              </a:ext>
            </a:extLst>
          </p:cNvPr>
          <p:cNvSpPr txBox="1"/>
          <p:nvPr/>
        </p:nvSpPr>
        <p:spPr>
          <a:xfrm>
            <a:off x="3360852" y="370104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3.</a:t>
            </a:r>
            <a:r>
              <a:rPr lang="es-ES" sz="2400" dirty="0">
                <a:latin typeface="Century Schoolbook" panose="02040604050505020304" pitchFamily="18" charset="0"/>
              </a:rPr>
              <a:t> Socialización nuevo Convenio Arando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9D7D2C50-5F04-F3AA-B742-C8B844448E62}"/>
              </a:ext>
            </a:extLst>
          </p:cNvPr>
          <p:cNvSpPr txBox="1"/>
          <p:nvPr/>
        </p:nvSpPr>
        <p:spPr>
          <a:xfrm>
            <a:off x="3360852" y="423131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4.</a:t>
            </a:r>
            <a:r>
              <a:rPr lang="es-ES" sz="2400" dirty="0">
                <a:latin typeface="Century Schoolbook" panose="02040604050505020304" pitchFamily="18" charset="0"/>
              </a:rPr>
              <a:t>Preguntas - Acuerdos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DA6FD9A8-6480-B72D-D9B2-D24B7FC7DCCC}"/>
              </a:ext>
            </a:extLst>
          </p:cNvPr>
          <p:cNvSpPr txBox="1"/>
          <p:nvPr/>
        </p:nvSpPr>
        <p:spPr>
          <a:xfrm>
            <a:off x="3360852" y="480802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5.</a:t>
            </a:r>
            <a:r>
              <a:rPr lang="es-ES" sz="2400" dirty="0">
                <a:latin typeface="Century Schoolbook" panose="02040604050505020304" pitchFamily="18" charset="0"/>
              </a:rPr>
              <a:t> Cierre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AF3A152A-69A3-B3F8-5A7C-88EF7341C3DE}"/>
              </a:ext>
            </a:extLst>
          </p:cNvPr>
          <p:cNvSpPr txBox="1"/>
          <p:nvPr/>
        </p:nvSpPr>
        <p:spPr>
          <a:xfrm>
            <a:off x="4224575" y="1410727"/>
            <a:ext cx="5699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29 de julio de 2024 – Hora: 9:00 a.m.</a:t>
            </a: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2054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7163" y="330188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7163" y="443511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515716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12F0AF70-59DE-F1CC-C472-1AF3BCD7CC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14744"/>
              </p:ext>
            </p:extLst>
          </p:nvPr>
        </p:nvGraphicFramePr>
        <p:xfrm>
          <a:off x="2280138" y="2685378"/>
          <a:ext cx="7860138" cy="1172037"/>
        </p:xfrm>
        <a:graphic>
          <a:graphicData uri="http://schemas.openxmlformats.org/drawingml/2006/table">
            <a:tbl>
              <a:tblPr/>
              <a:tblGrid>
                <a:gridCol w="1450446">
                  <a:extLst>
                    <a:ext uri="{9D8B030D-6E8A-4147-A177-3AD203B41FA5}">
                      <a16:colId xmlns:a16="http://schemas.microsoft.com/office/drawing/2014/main" val="104597347"/>
                    </a:ext>
                  </a:extLst>
                </a:gridCol>
                <a:gridCol w="938524">
                  <a:extLst>
                    <a:ext uri="{9D8B030D-6E8A-4147-A177-3AD203B41FA5}">
                      <a16:colId xmlns:a16="http://schemas.microsoft.com/office/drawing/2014/main" val="3974908262"/>
                    </a:ext>
                  </a:extLst>
                </a:gridCol>
                <a:gridCol w="863869">
                  <a:extLst>
                    <a:ext uri="{9D8B030D-6E8A-4147-A177-3AD203B41FA5}">
                      <a16:colId xmlns:a16="http://schemas.microsoft.com/office/drawing/2014/main" val="526894567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2855181038"/>
                    </a:ext>
                  </a:extLst>
                </a:gridCol>
                <a:gridCol w="778548">
                  <a:extLst>
                    <a:ext uri="{9D8B030D-6E8A-4147-A177-3AD203B41FA5}">
                      <a16:colId xmlns:a16="http://schemas.microsoft.com/office/drawing/2014/main" val="1666844885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441893268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1093335762"/>
                    </a:ext>
                  </a:extLst>
                </a:gridCol>
                <a:gridCol w="735888">
                  <a:extLst>
                    <a:ext uri="{9D8B030D-6E8A-4147-A177-3AD203B41FA5}">
                      <a16:colId xmlns:a16="http://schemas.microsoft.com/office/drawing/2014/main" val="216434834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3597452239"/>
                    </a:ext>
                  </a:extLst>
                </a:gridCol>
                <a:gridCol w="618573">
                  <a:extLst>
                    <a:ext uri="{9D8B030D-6E8A-4147-A177-3AD203B41FA5}">
                      <a16:colId xmlns:a16="http://schemas.microsoft.com/office/drawing/2014/main" val="2515822487"/>
                    </a:ext>
                  </a:extLst>
                </a:gridCol>
              </a:tblGrid>
              <a:tr h="73242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ALCANCES GENERALES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</a:rPr>
                        <a:t>ATENCIÓN DETALLADA</a:t>
                      </a:r>
                    </a:p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6E0B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879228"/>
                  </a:ext>
                </a:extLst>
              </a:tr>
              <a:tr h="575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ETNOEDUCATIVO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METODOLOGÍA INSTITUCIONAL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9807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GUAVIARE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840662"/>
                  </a:ext>
                </a:extLst>
              </a:tr>
            </a:tbl>
          </a:graphicData>
        </a:graphic>
      </p:graphicFrame>
      <p:sp>
        <p:nvSpPr>
          <p:cNvPr id="17" name="Rectángulo 16">
            <a:extLst>
              <a:ext uri="{FF2B5EF4-FFF2-40B4-BE49-F238E27FC236}">
                <a16:creationId xmlns:a16="http://schemas.microsoft.com/office/drawing/2014/main" id="{D71297EA-01FB-03EA-809A-63DF4E0D1E3D}"/>
              </a:ext>
            </a:extLst>
          </p:cNvPr>
          <p:cNvSpPr/>
          <p:nvPr/>
        </p:nvSpPr>
        <p:spPr>
          <a:xfrm>
            <a:off x="7395214" y="4857526"/>
            <a:ext cx="2197098" cy="66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1 IE Armonizaron </a:t>
            </a:r>
          </a:p>
          <a:p>
            <a:pPr algn="ctr"/>
            <a:r>
              <a:rPr lang="es-CO" sz="1200" b="1" dirty="0">
                <a:solidFill>
                  <a:schemeClr val="tx1"/>
                </a:solidFill>
              </a:rPr>
              <a:t>PEI/PEC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36E298A2-8CC3-22B5-BE6C-712D6EDE3A35}"/>
              </a:ext>
            </a:extLst>
          </p:cNvPr>
          <p:cNvSpPr/>
          <p:nvPr/>
        </p:nvSpPr>
        <p:spPr>
          <a:xfrm>
            <a:off x="11193244" y="3265441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29%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CB223768-078C-33A7-7D58-CAFBE5F705A8}"/>
              </a:ext>
            </a:extLst>
          </p:cNvPr>
          <p:cNvSpPr/>
          <p:nvPr/>
        </p:nvSpPr>
        <p:spPr>
          <a:xfrm>
            <a:off x="11193244" y="2229796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71%</a:t>
            </a:r>
          </a:p>
        </p:txBody>
      </p:sp>
      <p:pic>
        <p:nvPicPr>
          <p:cNvPr id="25" name="Graphic 64">
            <a:extLst>
              <a:ext uri="{FF2B5EF4-FFF2-40B4-BE49-F238E27FC236}">
                <a16:creationId xmlns:a16="http://schemas.microsoft.com/office/drawing/2014/main" id="{4BD1D79C-7F90-3CD7-1B34-41F8E27D9E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86958" y="2026251"/>
            <a:ext cx="527885" cy="723399"/>
          </a:xfrm>
          <a:prstGeom prst="rect">
            <a:avLst/>
          </a:prstGeom>
        </p:spPr>
      </p:pic>
      <p:pic>
        <p:nvPicPr>
          <p:cNvPr id="26" name="Graphic 66">
            <a:extLst>
              <a:ext uri="{FF2B5EF4-FFF2-40B4-BE49-F238E27FC236}">
                <a16:creationId xmlns:a16="http://schemas.microsoft.com/office/drawing/2014/main" id="{D6B0AF93-F968-B128-4A86-B38AED02AB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10650" y="3064857"/>
            <a:ext cx="527885" cy="728286"/>
          </a:xfrm>
          <a:prstGeom prst="rect">
            <a:avLst/>
          </a:prstGeom>
        </p:spPr>
      </p:pic>
      <p:pic>
        <p:nvPicPr>
          <p:cNvPr id="27" name="Graphic 12">
            <a:extLst>
              <a:ext uri="{FF2B5EF4-FFF2-40B4-BE49-F238E27FC236}">
                <a16:creationId xmlns:a16="http://schemas.microsoft.com/office/drawing/2014/main" id="{D67B9499-84ED-1DAE-827B-C7187B17F1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84791" y="3975117"/>
            <a:ext cx="620755" cy="723399"/>
          </a:xfrm>
          <a:prstGeom prst="rect">
            <a:avLst/>
          </a:prstGeom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C550E0B4-DDE8-74E7-BF03-2FDDCD439A0C}"/>
              </a:ext>
            </a:extLst>
          </p:cNvPr>
          <p:cNvSpPr/>
          <p:nvPr/>
        </p:nvSpPr>
        <p:spPr>
          <a:xfrm>
            <a:off x="1396522" y="4137238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17%</a:t>
            </a:r>
          </a:p>
          <a:p>
            <a:pPr algn="ctr"/>
            <a:endParaRPr lang="es-CO" sz="800" dirty="0">
              <a:solidFill>
                <a:schemeClr val="tx1"/>
              </a:solidFill>
            </a:endParaRPr>
          </a:p>
          <a:p>
            <a:pPr algn="ctr"/>
            <a:r>
              <a:rPr lang="es-CO" sz="700" dirty="0">
                <a:solidFill>
                  <a:schemeClr val="tx1"/>
                </a:solidFill>
              </a:rPr>
              <a:t>Bachilleres</a:t>
            </a:r>
          </a:p>
        </p:txBody>
      </p:sp>
      <p:pic>
        <p:nvPicPr>
          <p:cNvPr id="29" name="Graphic 16">
            <a:extLst>
              <a:ext uri="{FF2B5EF4-FFF2-40B4-BE49-F238E27FC236}">
                <a16:creationId xmlns:a16="http://schemas.microsoft.com/office/drawing/2014/main" id="{FBD40F6D-FE82-DCB5-5AF4-A1C3155B46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70613" y="3175285"/>
            <a:ext cx="620755" cy="557213"/>
          </a:xfrm>
          <a:prstGeom prst="rect">
            <a:avLst/>
          </a:prstGeom>
        </p:spPr>
      </p:pic>
      <p:sp>
        <p:nvSpPr>
          <p:cNvPr id="30" name="Rectángulo 29">
            <a:extLst>
              <a:ext uri="{FF2B5EF4-FFF2-40B4-BE49-F238E27FC236}">
                <a16:creationId xmlns:a16="http://schemas.microsoft.com/office/drawing/2014/main" id="{814F06D3-5FA3-5883-C5EF-708DA03F5A9A}"/>
              </a:ext>
            </a:extLst>
          </p:cNvPr>
          <p:cNvSpPr/>
          <p:nvPr/>
        </p:nvSpPr>
        <p:spPr>
          <a:xfrm>
            <a:off x="1349937" y="3207736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94%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Aprobados</a:t>
            </a:r>
          </a:p>
        </p:txBody>
      </p:sp>
      <p:pic>
        <p:nvPicPr>
          <p:cNvPr id="31" name="Graphic 68">
            <a:extLst>
              <a:ext uri="{FF2B5EF4-FFF2-40B4-BE49-F238E27FC236}">
                <a16:creationId xmlns:a16="http://schemas.microsoft.com/office/drawing/2014/main" id="{D97F4E24-3A3F-7F1A-BF84-2D9B841D5EC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076572" y="4255806"/>
            <a:ext cx="640305" cy="669632"/>
          </a:xfrm>
          <a:prstGeom prst="rect">
            <a:avLst/>
          </a:prstGeom>
        </p:spPr>
      </p:pic>
      <p:pic>
        <p:nvPicPr>
          <p:cNvPr id="32" name="Graphic 6">
            <a:extLst>
              <a:ext uri="{FF2B5EF4-FFF2-40B4-BE49-F238E27FC236}">
                <a16:creationId xmlns:a16="http://schemas.microsoft.com/office/drawing/2014/main" id="{8153B2B5-584D-2A13-4849-D38C1FF0B85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70613" y="2229796"/>
            <a:ext cx="634441" cy="715090"/>
          </a:xfrm>
          <a:prstGeom prst="rect">
            <a:avLst/>
          </a:prstGeom>
        </p:spPr>
      </p:pic>
      <p:sp>
        <p:nvSpPr>
          <p:cNvPr id="63" name="Rectángulo 62">
            <a:extLst>
              <a:ext uri="{FF2B5EF4-FFF2-40B4-BE49-F238E27FC236}">
                <a16:creationId xmlns:a16="http://schemas.microsoft.com/office/drawing/2014/main" id="{CCCDC766-05F1-6131-FC48-CFD0377BA7EC}"/>
              </a:ext>
            </a:extLst>
          </p:cNvPr>
          <p:cNvSpPr/>
          <p:nvPr/>
        </p:nvSpPr>
        <p:spPr>
          <a:xfrm>
            <a:off x="1386543" y="2466233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97%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Matrícula</a:t>
            </a:r>
          </a:p>
        </p:txBody>
      </p:sp>
      <p:pic>
        <p:nvPicPr>
          <p:cNvPr id="64" name="Graphic 30">
            <a:extLst>
              <a:ext uri="{FF2B5EF4-FFF2-40B4-BE49-F238E27FC236}">
                <a16:creationId xmlns:a16="http://schemas.microsoft.com/office/drawing/2014/main" id="{2A856492-F98A-F1B2-24DE-EAE4A435166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574097" y="4250917"/>
            <a:ext cx="576765" cy="674521"/>
          </a:xfrm>
          <a:prstGeom prst="rect">
            <a:avLst/>
          </a:prstGeom>
        </p:spPr>
      </p:pic>
      <p:sp>
        <p:nvSpPr>
          <p:cNvPr id="65" name="Rectángulo 64">
            <a:extLst>
              <a:ext uri="{FF2B5EF4-FFF2-40B4-BE49-F238E27FC236}">
                <a16:creationId xmlns:a16="http://schemas.microsoft.com/office/drawing/2014/main" id="{FB61C33C-D2FA-3F63-774C-6AD6443CC8E8}"/>
              </a:ext>
            </a:extLst>
          </p:cNvPr>
          <p:cNvSpPr/>
          <p:nvPr/>
        </p:nvSpPr>
        <p:spPr>
          <a:xfrm>
            <a:off x="4463909" y="5004806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Deserción</a:t>
            </a:r>
          </a:p>
        </p:txBody>
      </p:sp>
      <p:pic>
        <p:nvPicPr>
          <p:cNvPr id="66" name="Graphic 41">
            <a:extLst>
              <a:ext uri="{FF2B5EF4-FFF2-40B4-BE49-F238E27FC236}">
                <a16:creationId xmlns:a16="http://schemas.microsoft.com/office/drawing/2014/main" id="{C753ED9C-F011-2F31-9917-62DB1C0E3AF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510692" y="4244592"/>
            <a:ext cx="602181" cy="612934"/>
          </a:xfrm>
          <a:prstGeom prst="rect">
            <a:avLst/>
          </a:prstGeom>
        </p:spPr>
      </p:pic>
      <p:sp>
        <p:nvSpPr>
          <p:cNvPr id="67" name="Rectángulo 66">
            <a:extLst>
              <a:ext uri="{FF2B5EF4-FFF2-40B4-BE49-F238E27FC236}">
                <a16:creationId xmlns:a16="http://schemas.microsoft.com/office/drawing/2014/main" id="{A6CA10E2-EB7A-1F57-0FF7-512EAABFDA44}"/>
              </a:ext>
            </a:extLst>
          </p:cNvPr>
          <p:cNvSpPr/>
          <p:nvPr/>
        </p:nvSpPr>
        <p:spPr>
          <a:xfrm>
            <a:off x="5400431" y="4944938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Líderes de Equipo</a:t>
            </a:r>
          </a:p>
        </p:txBody>
      </p:sp>
      <p:pic>
        <p:nvPicPr>
          <p:cNvPr id="68" name="Graphic 43">
            <a:extLst>
              <a:ext uri="{FF2B5EF4-FFF2-40B4-BE49-F238E27FC236}">
                <a16:creationId xmlns:a16="http://schemas.microsoft.com/office/drawing/2014/main" id="{1EE91A1F-A8AC-22EE-98E8-5955F707ECE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472703" y="4348133"/>
            <a:ext cx="602181" cy="596805"/>
          </a:xfrm>
          <a:prstGeom prst="rect">
            <a:avLst/>
          </a:prstGeom>
        </p:spPr>
      </p:pic>
      <p:sp>
        <p:nvSpPr>
          <p:cNvPr id="69" name="Rectángulo 68">
            <a:extLst>
              <a:ext uri="{FF2B5EF4-FFF2-40B4-BE49-F238E27FC236}">
                <a16:creationId xmlns:a16="http://schemas.microsoft.com/office/drawing/2014/main" id="{31A6FE39-B1FE-77BB-45DA-D84D292DB56F}"/>
              </a:ext>
            </a:extLst>
          </p:cNvPr>
          <p:cNvSpPr/>
          <p:nvPr/>
        </p:nvSpPr>
        <p:spPr>
          <a:xfrm>
            <a:off x="7010717" y="4421334"/>
            <a:ext cx="876046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16%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PER</a:t>
            </a:r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9BE909D3-9585-EF77-9CC2-7DF763004732}"/>
              </a:ext>
            </a:extLst>
          </p:cNvPr>
          <p:cNvSpPr/>
          <p:nvPr/>
        </p:nvSpPr>
        <p:spPr>
          <a:xfrm>
            <a:off x="7010717" y="5004806"/>
            <a:ext cx="984688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84%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COMUNIDAD</a:t>
            </a:r>
          </a:p>
        </p:txBody>
      </p:sp>
    </p:spTree>
    <p:extLst>
      <p:ext uri="{BB962C8B-B14F-4D97-AF65-F5344CB8AC3E}">
        <p14:creationId xmlns:p14="http://schemas.microsoft.com/office/powerpoint/2010/main" val="2990376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E264E91-0796-0966-89F0-858061AFAE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557" y="1540032"/>
            <a:ext cx="3046207" cy="438106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FC99A04B-4C23-207A-5F84-91B31C10F07E}"/>
              </a:ext>
            </a:extLst>
          </p:cNvPr>
          <p:cNvSpPr txBox="1"/>
          <p:nvPr/>
        </p:nvSpPr>
        <p:spPr>
          <a:xfrm>
            <a:off x="4969113" y="1628296"/>
            <a:ext cx="6097508" cy="1564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s-419" sz="1800" kern="100" dirty="0">
                <a:effectLst/>
                <a:latin typeface="+mj-lt"/>
                <a:ea typeface="Noto Serif" panose="02020600060500020200" pitchFamily="18" charset="0"/>
                <a:cs typeface="Times New Roman" panose="02020603050405020304" pitchFamily="18" charset="0"/>
              </a:rPr>
              <a:t>Las y los estudiantes y egresados de Arando del ETCR Colinas, durante su participación en la semana pedagógica, cultura y deportiva de la IE José Miguel López Calle, fueron campeonas y campeones en los deportes de voleibol mixto, </a:t>
            </a:r>
            <a:r>
              <a:rPr lang="es-419" sz="1800" kern="100" dirty="0" err="1">
                <a:effectLst/>
                <a:latin typeface="+mj-lt"/>
                <a:ea typeface="Noto Serif" panose="02020600060500020200" pitchFamily="18" charset="0"/>
                <a:cs typeface="Times New Roman" panose="02020603050405020304" pitchFamily="18" charset="0"/>
              </a:rPr>
              <a:t>futsala</a:t>
            </a:r>
            <a:r>
              <a:rPr lang="es-419" sz="1800" kern="100" dirty="0">
                <a:effectLst/>
                <a:latin typeface="+mj-lt"/>
                <a:ea typeface="Noto Serif" panose="02020600060500020200" pitchFamily="18" charset="0"/>
                <a:cs typeface="Times New Roman" panose="02020603050405020304" pitchFamily="18" charset="0"/>
              </a:rPr>
              <a:t> masculino y </a:t>
            </a:r>
            <a:r>
              <a:rPr lang="es-419" sz="1800" kern="100" dirty="0" err="1">
                <a:effectLst/>
                <a:latin typeface="+mj-lt"/>
                <a:ea typeface="Noto Serif" panose="02020600060500020200" pitchFamily="18" charset="0"/>
                <a:cs typeface="Times New Roman" panose="02020603050405020304" pitchFamily="18" charset="0"/>
              </a:rPr>
              <a:t>futsala</a:t>
            </a:r>
            <a:r>
              <a:rPr lang="es-419" sz="1800" kern="100" dirty="0">
                <a:effectLst/>
                <a:latin typeface="+mj-lt"/>
                <a:ea typeface="Noto Serif" panose="02020600060500020200" pitchFamily="18" charset="0"/>
                <a:cs typeface="Times New Roman" panose="02020603050405020304" pitchFamily="18" charset="0"/>
              </a:rPr>
              <a:t> femenino.</a:t>
            </a:r>
            <a:endParaRPr lang="es-CO" sz="1800" kern="100" dirty="0">
              <a:effectLst/>
              <a:latin typeface="+mj-lt"/>
              <a:ea typeface="Noto Serif" panose="02020600060500020200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192BCB2B-3CBB-286E-5D29-A6FD84A5D7F0}"/>
              </a:ext>
            </a:extLst>
          </p:cNvPr>
          <p:cNvSpPr/>
          <p:nvPr/>
        </p:nvSpPr>
        <p:spPr>
          <a:xfrm>
            <a:off x="4969113" y="3669832"/>
            <a:ext cx="5924248" cy="17859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CO" dirty="0">
                <a:solidFill>
                  <a:schemeClr val="tx1"/>
                </a:solidFill>
              </a:rPr>
              <a:t>R</a:t>
            </a:r>
            <a:r>
              <a:rPr lang="es-MX" dirty="0" err="1">
                <a:solidFill>
                  <a:schemeClr val="tx1"/>
                </a:solidFill>
              </a:rPr>
              <a:t>econocimiento</a:t>
            </a:r>
            <a:r>
              <a:rPr lang="es-MX" dirty="0">
                <a:solidFill>
                  <a:schemeClr val="tx1"/>
                </a:solidFill>
              </a:rPr>
              <a:t> por su participación en el IV Festival Intercultural </a:t>
            </a:r>
            <a:r>
              <a:rPr lang="es-MX" dirty="0" err="1">
                <a:solidFill>
                  <a:schemeClr val="tx1"/>
                </a:solidFill>
              </a:rPr>
              <a:t>Selvadentro</a:t>
            </a:r>
            <a:r>
              <a:rPr lang="es-MX" dirty="0">
                <a:solidFill>
                  <a:schemeClr val="tx1"/>
                </a:solidFill>
              </a:rPr>
              <a:t>, a través de una muestra pedagógica teatral de memoria histórica, en torno a la dejación de armas, la reincorporación y los hijos de la paz.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5F931D6-9230-AE55-368F-5CD65D0A2509}"/>
              </a:ext>
            </a:extLst>
          </p:cNvPr>
          <p:cNvSpPr txBox="1"/>
          <p:nvPr/>
        </p:nvSpPr>
        <p:spPr>
          <a:xfrm>
            <a:off x="2018922" y="507077"/>
            <a:ext cx="77950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400" b="1" dirty="0">
                <a:solidFill>
                  <a:srgbClr val="B43737"/>
                </a:solidFill>
              </a:rPr>
              <a:t>Centro de interés – Integración escolar y comunitaria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1066141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2431992" y="5030553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431992" y="453806"/>
            <a:ext cx="82695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8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Objeto: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Aunar esfuerzos para implementar la prestación del servicio educativo a través del Proyecto “Arando la Educación”, el cual busca ejecutar acciones orientadas a consolidar la atención educativa para jóvenes y adultos de la población excombatiente y la comunidad aledaña identificada, y fortalecer la capacidad instalada necesaria para fomentar la construcción de herramientas de sostenibilidad del proyecto educativo.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2527684" y="499936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053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94128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4334548" y="3562160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4334548" y="4277510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36793" y="5391855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sp>
        <p:nvSpPr>
          <p:cNvPr id="4" name="CuadroTexto 15">
            <a:extLst>
              <a:ext uri="{FF2B5EF4-FFF2-40B4-BE49-F238E27FC236}">
                <a16:creationId xmlns:a16="http://schemas.microsoft.com/office/drawing/2014/main" id="{9598C6EA-2A26-F9CC-ED71-E8BB3D61B9F6}"/>
              </a:ext>
            </a:extLst>
          </p:cNvPr>
          <p:cNvSpPr txBox="1"/>
          <p:nvPr/>
        </p:nvSpPr>
        <p:spPr>
          <a:xfrm>
            <a:off x="6409577" y="3558895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Centros de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interés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pedagógicos, iniciativas 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comunes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</p:txBody>
      </p:sp>
      <p:sp>
        <p:nvSpPr>
          <p:cNvPr id="5" name="CuadroTexto 15">
            <a:extLst>
              <a:ext uri="{FF2B5EF4-FFF2-40B4-BE49-F238E27FC236}">
                <a16:creationId xmlns:a16="http://schemas.microsoft.com/office/drawing/2014/main" id="{FDB089DC-2018-0E8C-27F0-7AE018516528}"/>
              </a:ext>
            </a:extLst>
          </p:cNvPr>
          <p:cNvSpPr txBox="1"/>
          <p:nvPr/>
        </p:nvSpPr>
        <p:spPr>
          <a:xfrm>
            <a:off x="8812207" y="3562160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Entrega de Kits escolares y Material educativo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6A18E165-133A-665E-E678-64889750EA33}"/>
              </a:ext>
            </a:extLst>
          </p:cNvPr>
          <p:cNvSpPr txBox="1"/>
          <p:nvPr/>
        </p:nvSpPr>
        <p:spPr>
          <a:xfrm>
            <a:off x="595423" y="3518826"/>
            <a:ext cx="3237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II al IV: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800 horas (400 presenciales y 400 trabajo autónomo).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V y VI: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440 horas (220 presenciales y 220 trabajo autónomo).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F3732108-3E95-80AB-B388-6892146C23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125" y="1689909"/>
            <a:ext cx="1120775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003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4FFCF7A4-9177-1B25-D724-11323B3C0959}"/>
              </a:ext>
            </a:extLst>
          </p:cNvPr>
          <p:cNvSpPr txBox="1"/>
          <p:nvPr/>
        </p:nvSpPr>
        <p:spPr>
          <a:xfrm>
            <a:off x="595423" y="2963076"/>
            <a:ext cx="3171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Armonización Proyectos Educativos Institucionales (PEI) 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5386B60E-6152-0976-80CF-ED6C04D118B7}"/>
              </a:ext>
            </a:extLst>
          </p:cNvPr>
          <p:cNvSpPr txBox="1"/>
          <p:nvPr/>
        </p:nvSpPr>
        <p:spPr>
          <a:xfrm>
            <a:off x="4654355" y="2895462"/>
            <a:ext cx="3171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Cualificación de la Metodología Institucional y entrega de material educativo a IE 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E2E6D11C-471A-7F06-3B23-8AD9CCBC49A0}"/>
              </a:ext>
            </a:extLst>
          </p:cNvPr>
          <p:cNvSpPr txBox="1"/>
          <p:nvPr/>
        </p:nvSpPr>
        <p:spPr>
          <a:xfrm>
            <a:off x="8464066" y="3044279"/>
            <a:ext cx="3171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Capacitación técnica a docentes de las IE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Imagen 1">
            <a:extLst>
              <a:ext uri="{FF2B5EF4-FFF2-40B4-BE49-F238E27FC236}">
                <a16:creationId xmlns:a16="http://schemas.microsoft.com/office/drawing/2014/main" id="{C2F9BC96-C204-9F79-32CE-29FB3A2DC3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5088" y="3930520"/>
            <a:ext cx="1588624" cy="1734568"/>
          </a:xfrm>
          <a:prstGeom prst="rect">
            <a:avLst/>
          </a:prstGeom>
        </p:spPr>
      </p:pic>
      <p:pic>
        <p:nvPicPr>
          <p:cNvPr id="10" name="Imagen 29">
            <a:extLst>
              <a:ext uri="{FF2B5EF4-FFF2-40B4-BE49-F238E27FC236}">
                <a16:creationId xmlns:a16="http://schemas.microsoft.com/office/drawing/2014/main" id="{B9A2EC2F-9DB0-50D4-7FA2-2AF5A31E98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255" y="3947788"/>
            <a:ext cx="2169824" cy="14398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3C9382A-6A04-3842-5A93-D911011BE3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20435" y="4233616"/>
            <a:ext cx="1039095" cy="1065068"/>
          </a:xfrm>
          <a:prstGeom prst="rect">
            <a:avLst/>
          </a:prstGeom>
        </p:spPr>
      </p:pic>
      <p:sp>
        <p:nvSpPr>
          <p:cNvPr id="17" name="CuadroTexto 5">
            <a:extLst>
              <a:ext uri="{FF2B5EF4-FFF2-40B4-BE49-F238E27FC236}">
                <a16:creationId xmlns:a16="http://schemas.microsoft.com/office/drawing/2014/main" id="{B42903DE-35CA-2D3E-878D-E7B96507DCDA}"/>
              </a:ext>
            </a:extLst>
          </p:cNvPr>
          <p:cNvSpPr txBox="1"/>
          <p:nvPr/>
        </p:nvSpPr>
        <p:spPr>
          <a:xfrm>
            <a:off x="1017549" y="995467"/>
            <a:ext cx="1015690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Fortalecimiento capacidades técnicas IE, SE, MEN y Sociedad Civil – necesidades educativas de jóvenes y adultos afectados por el conflicto armado (Sostenibilidad)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07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-181069" y="680896"/>
            <a:ext cx="754169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marR="0" lvl="0" indent="-4572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3"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Atención a la población joven y adulta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 y escribe*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5C99A05A-117A-5F20-9BF2-7E4253124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19157"/>
              </p:ext>
            </p:extLst>
          </p:nvPr>
        </p:nvGraphicFramePr>
        <p:xfrm>
          <a:off x="1044579" y="1659100"/>
          <a:ext cx="4938320" cy="4344128"/>
        </p:xfrm>
        <a:graphic>
          <a:graphicData uri="http://schemas.openxmlformats.org/drawingml/2006/table">
            <a:tbl>
              <a:tblPr firstRow="1" firstCol="1" bandRow="1"/>
              <a:tblGrid>
                <a:gridCol w="1141938">
                  <a:extLst>
                    <a:ext uri="{9D8B030D-6E8A-4147-A177-3AD203B41FA5}">
                      <a16:colId xmlns:a16="http://schemas.microsoft.com/office/drawing/2014/main" val="1760554925"/>
                    </a:ext>
                  </a:extLst>
                </a:gridCol>
                <a:gridCol w="1141938">
                  <a:extLst>
                    <a:ext uri="{9D8B030D-6E8A-4147-A177-3AD203B41FA5}">
                      <a16:colId xmlns:a16="http://schemas.microsoft.com/office/drawing/2014/main" val="775859616"/>
                    </a:ext>
                  </a:extLst>
                </a:gridCol>
                <a:gridCol w="734432">
                  <a:extLst>
                    <a:ext uri="{9D8B030D-6E8A-4147-A177-3AD203B41FA5}">
                      <a16:colId xmlns:a16="http://schemas.microsoft.com/office/drawing/2014/main" val="1355218065"/>
                    </a:ext>
                  </a:extLst>
                </a:gridCol>
                <a:gridCol w="981486">
                  <a:extLst>
                    <a:ext uri="{9D8B030D-6E8A-4147-A177-3AD203B41FA5}">
                      <a16:colId xmlns:a16="http://schemas.microsoft.com/office/drawing/2014/main" val="3466566926"/>
                    </a:ext>
                  </a:extLst>
                </a:gridCol>
                <a:gridCol w="938526">
                  <a:extLst>
                    <a:ext uri="{9D8B030D-6E8A-4147-A177-3AD203B41FA5}">
                      <a16:colId xmlns:a16="http://schemas.microsoft.com/office/drawing/2014/main" val="593967118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NODO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(capacitación)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DEPARTAMENTO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ESTUDIANTES</a:t>
                      </a:r>
                      <a:endParaRPr lang="es-CO" sz="1000" dirty="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ALFABETIZADORES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DOCENTES 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APOYO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016328"/>
                  </a:ext>
                </a:extLst>
              </a:tr>
              <a:tr h="33284">
                <a:tc rowSpan="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POPAYÁN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Cauca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3362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Caldono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62234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Patía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8790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Nariño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02608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Cumbal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346404"/>
                  </a:ext>
                </a:extLst>
              </a:tr>
              <a:tr h="1054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Tumaco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972622"/>
                  </a:ext>
                </a:extLst>
              </a:tr>
              <a:tr h="124324">
                <a:tc rowSpan="2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BOGOTÁ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Antioquia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23762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Anorí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4986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Mutatá*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9627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Chocó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08618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Carmen del Darién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5292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Tolima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56682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Chaparral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0393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Dolores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8958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Icononzo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84921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Rioblanco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746234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Caquetá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42129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El Doncello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304975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Montañita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48542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Putumayo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287470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Puerto Asís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0623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Guaviare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Acompañamiento nacional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9646079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José del Guaviare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94332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23085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Acacías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5163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Uribe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296155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Juan de Arama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40747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 Guajira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87620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Fonseca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724948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Cesar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48531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Manaure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81346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La Paz 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729251"/>
                  </a:ext>
                </a:extLst>
              </a:tr>
              <a:tr h="124324">
                <a:tc gridSpan="2"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TOTALES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620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57289"/>
                  </a:ext>
                </a:extLst>
              </a:tr>
            </a:tbl>
          </a:graphicData>
        </a:graphic>
      </p:graphicFrame>
      <p:sp>
        <p:nvSpPr>
          <p:cNvPr id="12" name="CuadroTexto 15">
            <a:extLst>
              <a:ext uri="{FF2B5EF4-FFF2-40B4-BE49-F238E27FC236}">
                <a16:creationId xmlns:a16="http://schemas.microsoft.com/office/drawing/2014/main" id="{5976FE99-A3AB-E378-CC2C-D395D23A2666}"/>
              </a:ext>
            </a:extLst>
          </p:cNvPr>
          <p:cNvSpPr txBox="1"/>
          <p:nvPr/>
        </p:nvSpPr>
        <p:spPr>
          <a:xfrm>
            <a:off x="72524" y="6241818"/>
            <a:ext cx="3683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Proceso educativo: 400 horas (200 presenciales y 200 trabajo autónomo)</a:t>
            </a:r>
          </a:p>
        </p:txBody>
      </p:sp>
      <p:sp>
        <p:nvSpPr>
          <p:cNvPr id="13" name="CuadroTexto 5">
            <a:extLst>
              <a:ext uri="{FF2B5EF4-FFF2-40B4-BE49-F238E27FC236}">
                <a16:creationId xmlns:a16="http://schemas.microsoft.com/office/drawing/2014/main" id="{BDAF2FD3-C2E7-B9C7-31EB-A1A76ED19F05}"/>
              </a:ext>
            </a:extLst>
          </p:cNvPr>
          <p:cNvSpPr txBox="1"/>
          <p:nvPr/>
        </p:nvSpPr>
        <p:spPr>
          <a:xfrm>
            <a:off x="6755576" y="1002856"/>
            <a:ext cx="532944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Estrategia Sistemas Regionales de Educación Media y Superior (SIMES)*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CD797708-F35C-6EBC-FDA2-F8FA65478A32}"/>
              </a:ext>
            </a:extLst>
          </p:cNvPr>
          <p:cNvSpPr txBox="1"/>
          <p:nvPr/>
        </p:nvSpPr>
        <p:spPr>
          <a:xfrm>
            <a:off x="7907607" y="2461836"/>
            <a:ext cx="274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Búsqueda activa de bachilleres Arando la Educación </a:t>
            </a:r>
          </a:p>
        </p:txBody>
      </p:sp>
      <p:sp>
        <p:nvSpPr>
          <p:cNvPr id="15" name="CuadroTexto 15">
            <a:extLst>
              <a:ext uri="{FF2B5EF4-FFF2-40B4-BE49-F238E27FC236}">
                <a16:creationId xmlns:a16="http://schemas.microsoft.com/office/drawing/2014/main" id="{E1331D84-5D7A-D2E3-303A-E5007BED50A6}"/>
              </a:ext>
            </a:extLst>
          </p:cNvPr>
          <p:cNvSpPr txBox="1"/>
          <p:nvPr/>
        </p:nvSpPr>
        <p:spPr>
          <a:xfrm>
            <a:off x="8231062" y="3187612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Articulación con MEN – gestión tránsito armónico a estrategia SIMES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CB9B7E1-227B-C4E7-2119-1100D90E10C6}"/>
              </a:ext>
            </a:extLst>
          </p:cNvPr>
          <p:cNvSpPr txBox="1"/>
          <p:nvPr/>
        </p:nvSpPr>
        <p:spPr>
          <a:xfrm>
            <a:off x="6632345" y="4098408"/>
            <a:ext cx="5452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municipios priorizados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Remedios (Antioquia), El Doncello (Caquetá), San José del Guaviare (Guaviare), Acacías (Meta), Puerto Asís (Putumayo), y Planadas (Tolima).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Caldono (Cauca), Carmen del Darién (Chocó), Cumbal (Nariño), </a:t>
            </a:r>
          </a:p>
        </p:txBody>
      </p:sp>
      <p:sp>
        <p:nvSpPr>
          <p:cNvPr id="17" name="CuadroTexto 15">
            <a:extLst>
              <a:ext uri="{FF2B5EF4-FFF2-40B4-BE49-F238E27FC236}">
                <a16:creationId xmlns:a16="http://schemas.microsoft.com/office/drawing/2014/main" id="{352264D2-8F3E-FC8C-CF5C-01FB25BADB8D}"/>
              </a:ext>
            </a:extLst>
          </p:cNvPr>
          <p:cNvSpPr txBox="1"/>
          <p:nvPr/>
        </p:nvSpPr>
        <p:spPr>
          <a:xfrm>
            <a:off x="9300478" y="5142763"/>
            <a:ext cx="28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*Equipo implementador Enlaces Territoriales de Educación (30)</a:t>
            </a:r>
          </a:p>
        </p:txBody>
      </p:sp>
      <p:sp>
        <p:nvSpPr>
          <p:cNvPr id="19" name="CuadroTexto 15">
            <a:extLst>
              <a:ext uri="{FF2B5EF4-FFF2-40B4-BE49-F238E27FC236}">
                <a16:creationId xmlns:a16="http://schemas.microsoft.com/office/drawing/2014/main" id="{BB479AD7-2C97-38F0-0925-382B72C9C102}"/>
              </a:ext>
            </a:extLst>
          </p:cNvPr>
          <p:cNvSpPr txBox="1"/>
          <p:nvPr/>
        </p:nvSpPr>
        <p:spPr>
          <a:xfrm>
            <a:off x="5676526" y="5375166"/>
            <a:ext cx="28609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*1 Asesor Pedagógico alfabetización</a:t>
            </a:r>
          </a:p>
        </p:txBody>
      </p:sp>
    </p:spTree>
    <p:extLst>
      <p:ext uri="{BB962C8B-B14F-4D97-AF65-F5344CB8AC3E}">
        <p14:creationId xmlns:p14="http://schemas.microsoft.com/office/powerpoint/2010/main" val="9724327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97eb05e62770f631d2f7eda88a9f891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45e9f6715ac59d5323e8ff36558aebbe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4b4c967-322b-4a94-8db6-7806535da3b3">
      <Terms xmlns="http://schemas.microsoft.com/office/infopath/2007/PartnerControls"/>
    </lcf76f155ced4ddcb4097134ff3c332f>
    <TaxCatchAll xmlns="060a09b2-ee18-41ec-aa50-33855a4ccc0d" xsi:nil="true"/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Props1.xml><?xml version="1.0" encoding="utf-8"?>
<ds:datastoreItem xmlns:ds="http://schemas.openxmlformats.org/officeDocument/2006/customXml" ds:itemID="{26CF3269-D6BF-4CF2-A30C-DA12ADE1588F}"/>
</file>

<file path=customXml/itemProps2.xml><?xml version="1.0" encoding="utf-8"?>
<ds:datastoreItem xmlns:ds="http://schemas.openxmlformats.org/officeDocument/2006/customXml" ds:itemID="{CAFE2322-A184-46BB-B52A-7667054BB2BB}"/>
</file>

<file path=customXml/itemProps3.xml><?xml version="1.0" encoding="utf-8"?>
<ds:datastoreItem xmlns:ds="http://schemas.openxmlformats.org/officeDocument/2006/customXml" ds:itemID="{066E0F98-83E3-4B37-9C1C-B9D1B1A66FB3}"/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1415</Words>
  <Application>Microsoft Office PowerPoint</Application>
  <PresentationFormat>Panorámica</PresentationFormat>
  <Paragraphs>298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4" baseType="lpstr">
      <vt:lpstr>Aptos</vt:lpstr>
      <vt:lpstr>Aptos Display</vt:lpstr>
      <vt:lpstr>Arial</vt:lpstr>
      <vt:lpstr>Calibri</vt:lpstr>
      <vt:lpstr>Century Schoolbook</vt:lpstr>
      <vt:lpstr>Helvetica</vt:lpstr>
      <vt:lpstr>Wingdings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Francisco Javier Caro Nieto</dc:creator>
  <cp:lastModifiedBy>Jeisson Yaguara</cp:lastModifiedBy>
  <cp:revision>22</cp:revision>
  <dcterms:created xsi:type="dcterms:W3CDTF">2024-04-12T19:37:36Z</dcterms:created>
  <dcterms:modified xsi:type="dcterms:W3CDTF">2024-07-29T13:02:43Z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Order">
    <vt:r8>89467800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MediaServiceImageTags">
    <vt:lpwstr/>
  </property>
</Properties>
</file>